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3"/>
  </p:notesMasterIdLst>
  <p:handoutMasterIdLst>
    <p:handoutMasterId r:id="rId84"/>
  </p:handoutMasterIdLst>
  <p:sldIdLst>
    <p:sldId id="256" r:id="rId2"/>
    <p:sldId id="257" r:id="rId3"/>
    <p:sldId id="258" r:id="rId4"/>
    <p:sldId id="259" r:id="rId5"/>
    <p:sldId id="324" r:id="rId6"/>
    <p:sldId id="336" r:id="rId7"/>
    <p:sldId id="335" r:id="rId8"/>
    <p:sldId id="260" r:id="rId9"/>
    <p:sldId id="265" r:id="rId10"/>
    <p:sldId id="266" r:id="rId11"/>
    <p:sldId id="267" r:id="rId12"/>
    <p:sldId id="344" r:id="rId13"/>
    <p:sldId id="261" r:id="rId14"/>
    <p:sldId id="300" r:id="rId15"/>
    <p:sldId id="262" r:id="rId16"/>
    <p:sldId id="264" r:id="rId17"/>
    <p:sldId id="268" r:id="rId18"/>
    <p:sldId id="312" r:id="rId19"/>
    <p:sldId id="337" r:id="rId20"/>
    <p:sldId id="263" r:id="rId21"/>
    <p:sldId id="269" r:id="rId22"/>
    <p:sldId id="316" r:id="rId23"/>
    <p:sldId id="270" r:id="rId24"/>
    <p:sldId id="308" r:id="rId25"/>
    <p:sldId id="318" r:id="rId26"/>
    <p:sldId id="272" r:id="rId27"/>
    <p:sldId id="271" r:id="rId28"/>
    <p:sldId id="291" r:id="rId29"/>
    <p:sldId id="273" r:id="rId30"/>
    <p:sldId id="303" r:id="rId31"/>
    <p:sldId id="349" r:id="rId32"/>
    <p:sldId id="345" r:id="rId33"/>
    <p:sldId id="274" r:id="rId34"/>
    <p:sldId id="323" r:id="rId35"/>
    <p:sldId id="275" r:id="rId36"/>
    <p:sldId id="277" r:id="rId37"/>
    <p:sldId id="350" r:id="rId38"/>
    <p:sldId id="320" r:id="rId39"/>
    <p:sldId id="321" r:id="rId40"/>
    <p:sldId id="311" r:id="rId41"/>
    <p:sldId id="276" r:id="rId42"/>
    <p:sldId id="278" r:id="rId43"/>
    <p:sldId id="301" r:id="rId44"/>
    <p:sldId id="302" r:id="rId45"/>
    <p:sldId id="279" r:id="rId46"/>
    <p:sldId id="322" r:id="rId47"/>
    <p:sldId id="325" r:id="rId48"/>
    <p:sldId id="280" r:id="rId49"/>
    <p:sldId id="309" r:id="rId50"/>
    <p:sldId id="299" r:id="rId51"/>
    <p:sldId id="326" r:id="rId52"/>
    <p:sldId id="295" r:id="rId53"/>
    <p:sldId id="296" r:id="rId54"/>
    <p:sldId id="327" r:id="rId55"/>
    <p:sldId id="282" r:id="rId56"/>
    <p:sldId id="297" r:id="rId57"/>
    <p:sldId id="338" r:id="rId58"/>
    <p:sldId id="329" r:id="rId59"/>
    <p:sldId id="330" r:id="rId60"/>
    <p:sldId id="339" r:id="rId61"/>
    <p:sldId id="281" r:id="rId62"/>
    <p:sldId id="286" r:id="rId63"/>
    <p:sldId id="307" r:id="rId64"/>
    <p:sldId id="287" r:id="rId65"/>
    <p:sldId id="288" r:id="rId66"/>
    <p:sldId id="293" r:id="rId67"/>
    <p:sldId id="340" r:id="rId68"/>
    <p:sldId id="289" r:id="rId69"/>
    <p:sldId id="306" r:id="rId70"/>
    <p:sldId id="305" r:id="rId71"/>
    <p:sldId id="298" r:id="rId72"/>
    <p:sldId id="290" r:id="rId73"/>
    <p:sldId id="294" r:id="rId74"/>
    <p:sldId id="331" r:id="rId75"/>
    <p:sldId id="334" r:id="rId76"/>
    <p:sldId id="332" r:id="rId77"/>
    <p:sldId id="333" r:id="rId78"/>
    <p:sldId id="342" r:id="rId79"/>
    <p:sldId id="348" r:id="rId80"/>
    <p:sldId id="347" r:id="rId81"/>
    <p:sldId id="351" r:id="rId82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prnPr prnWhat="handouts3" clrMode="gray" frameSlides="1"/>
  <p:clrMru>
    <a:srgbClr val="FFFF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0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2" tIns="47021" rIns="94042" bIns="47021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2" tIns="47021" rIns="94042" bIns="47021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1113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2" tIns="47021" rIns="94042" bIns="47021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8901113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2" tIns="47021" rIns="94042" bIns="47021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Times New Roman" pitchFamily="18" charset="0"/>
              </a:defRPr>
            </a:lvl1pPr>
          </a:lstStyle>
          <a:p>
            <a:fld id="{ED77D9CD-45B2-4D47-88FB-28E741A32F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2938"/>
            <a:ext cx="56673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fld id="{80F7941A-5980-4ABA-8FD8-70AAB1D59D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62CAC-2958-4950-88F1-6D788553CFB8}" type="slidenum">
              <a:rPr lang="en-US"/>
              <a:pPr/>
              <a:t>57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78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578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9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579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1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581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2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583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83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583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58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8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84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84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84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8E065D-B06D-44F8-982A-ED645BBCE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E1F33-0B8D-4939-9B07-08895DB40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6E831-A5E6-4E4E-A86E-CFEB1AF67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A48BD-8940-44B1-88EB-B632330A9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85182-A6C9-4476-913E-3A0F27E84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280D0-FA6D-4ABB-9C99-8277FBA30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0F025-B26C-4B10-9F88-BE31BCE10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7303B-789F-4786-8255-A4C762DDA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94A5A-5571-45B8-A909-D24765799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3C556-5699-4D4D-80F4-AC8A92E21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79BED-5154-44DF-A13D-931093E2E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47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75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47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6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47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8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47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0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48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81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48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8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8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8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48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48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1D7D1B-72EE-4EB8-8D69-ADBDD348F48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1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ellsalive.com/cells/bactcell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d/d8/Endomembrane_system_diagram_notext.sv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uma.maine.edu/SBaker/nucleus_endo.html" TargetMode="External"/><Relationship Id="rId2" Type="http://schemas.openxmlformats.org/officeDocument/2006/relationships/hyperlink" Target="http://academic.brooklyn.cuny.edu/biology/bio4fv/page/endomem.ht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76425"/>
            <a:ext cx="7772400" cy="1349375"/>
          </a:xfrm>
        </p:spPr>
        <p:txBody>
          <a:bodyPr/>
          <a:lstStyle/>
          <a:p>
            <a:r>
              <a:rPr lang="en-US" b="1"/>
              <a:t>Cell Structure and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4419600"/>
            <a:ext cx="3329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Prof. Sanjay R. Biradar</a:t>
            </a:r>
          </a:p>
          <a:p>
            <a:pPr eaLnBrk="1" hangingPunct="1"/>
            <a:r>
              <a:rPr lang="en-US" dirty="0" smtClean="0">
                <a:solidFill>
                  <a:srgbClr val="92D050"/>
                </a:solidFill>
                <a:latin typeface="Trebuchet MS" pitchFamily="34" charset="0"/>
              </a:rPr>
              <a:t>Head, Dept. of Botany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B.S.S.College,Makani-413604,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Dist.Osmanabad (M.S.) INDIA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2.  Genetic material in the form of DNA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3600"/>
          </a:p>
          <a:p>
            <a:pPr lvl="1"/>
            <a:r>
              <a:rPr lang="en-US" sz="3600"/>
              <a:t>Prokaryotes – no membrane around the DNA</a:t>
            </a:r>
          </a:p>
          <a:p>
            <a:pPr lvl="1"/>
            <a:endParaRPr lang="en-US" sz="3600"/>
          </a:p>
          <a:p>
            <a:pPr lvl="1"/>
            <a:r>
              <a:rPr lang="en-US" sz="3600"/>
              <a:t>Eukaryotes – DNA is within a membrane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3.  Cytoplasm with ribosomes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600"/>
              <a:t>Cytoplasm – fluid area inside outer plasma membrane and outside DNA region</a:t>
            </a:r>
          </a:p>
          <a:p>
            <a:pPr lvl="1"/>
            <a:endParaRPr lang="en-US" sz="3600"/>
          </a:p>
          <a:p>
            <a:pPr lvl="1"/>
            <a:r>
              <a:rPr lang="en-US" sz="3600"/>
              <a:t>Ribosomes – make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Structure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All Cells have:</a:t>
            </a:r>
          </a:p>
          <a:p>
            <a:pPr lvl="1"/>
            <a:r>
              <a:rPr lang="en-US" sz="3600"/>
              <a:t>an outermost plasma membrane</a:t>
            </a:r>
          </a:p>
          <a:p>
            <a:pPr lvl="1"/>
            <a:r>
              <a:rPr lang="en-US" sz="3600"/>
              <a:t>genetic material in the form of DNA </a:t>
            </a:r>
          </a:p>
          <a:p>
            <a:pPr lvl="1"/>
            <a:r>
              <a:rPr lang="en-US" sz="3600"/>
              <a:t>cytoplasm with ribosomes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Cells So Small? </a:t>
            </a:r>
            <a:r>
              <a:rPr lang="en-US" sz="2400"/>
              <a:t>(4.2)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Cells need sufficient surface area to allow adequate transport of nutrients in and wastes out.</a:t>
            </a:r>
          </a:p>
          <a:p>
            <a:r>
              <a:rPr lang="en-US"/>
              <a:t>As cell volume increases, so does the need for the transporting of nutrients and wastes.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Cells So Small?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However, as cell volume increases the surface area of the cell does not expand as quickly.</a:t>
            </a:r>
          </a:p>
          <a:p>
            <a:pPr lvl="1"/>
            <a:r>
              <a:rPr lang="en-US"/>
              <a:t>If the cell’s volume gets too large it cannot transport enough wastes out or nutrients in. </a:t>
            </a:r>
          </a:p>
          <a:p>
            <a:r>
              <a:rPr lang="en-US"/>
              <a:t>Thus, surface area limits cell volume/size.</a:t>
            </a:r>
          </a:p>
          <a:p>
            <a:pPr>
              <a:buFont typeface="Wingdings" pitchFamily="-1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Cells So Small?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Strategies for increasing surface area, so cell can be larger:</a:t>
            </a:r>
          </a:p>
          <a:p>
            <a:pPr lvl="1"/>
            <a:r>
              <a:rPr lang="en-US" sz="3200"/>
              <a:t>“Frilly” edged…….</a:t>
            </a:r>
          </a:p>
          <a:p>
            <a:pPr lvl="1"/>
            <a:r>
              <a:rPr lang="en-US" sz="3200"/>
              <a:t>Long and narrow…..</a:t>
            </a:r>
          </a:p>
          <a:p>
            <a:r>
              <a:rPr lang="en-US" sz="3600"/>
              <a:t>Round cells will always be small.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Prokaryotic Cell Structure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Prokaryotic Cells are smaller and simpler in structure than eukaryotic cells.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Typical prokaryotic cell is __________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Prokaryotic cells do NOT have: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Nucleus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Membrane bound 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Prokaryotic Cell Structure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Structures</a:t>
            </a:r>
          </a:p>
          <a:p>
            <a:pPr lvl="1">
              <a:lnSpc>
                <a:spcPct val="90000"/>
              </a:lnSpc>
            </a:pPr>
            <a:r>
              <a:rPr lang="en-US"/>
              <a:t>Plasma membrane </a:t>
            </a:r>
          </a:p>
          <a:p>
            <a:pPr lvl="1">
              <a:lnSpc>
                <a:spcPct val="90000"/>
              </a:lnSpc>
            </a:pPr>
            <a:r>
              <a:rPr lang="en-US"/>
              <a:t>Cell wall</a:t>
            </a:r>
          </a:p>
          <a:p>
            <a:pPr lvl="1">
              <a:lnSpc>
                <a:spcPct val="90000"/>
              </a:lnSpc>
            </a:pPr>
            <a:r>
              <a:rPr lang="en-US"/>
              <a:t>Cytoplasm with ribosomes</a:t>
            </a:r>
          </a:p>
          <a:p>
            <a:pPr lvl="1">
              <a:lnSpc>
                <a:spcPct val="90000"/>
              </a:lnSpc>
            </a:pPr>
            <a:r>
              <a:rPr lang="en-US"/>
              <a:t>Nucleoid</a:t>
            </a:r>
          </a:p>
          <a:p>
            <a:pPr lvl="1">
              <a:lnSpc>
                <a:spcPct val="90000"/>
              </a:lnSpc>
            </a:pPr>
            <a:r>
              <a:rPr lang="en-US"/>
              <a:t>Capsule*</a:t>
            </a:r>
          </a:p>
          <a:p>
            <a:pPr lvl="1">
              <a:lnSpc>
                <a:spcPct val="90000"/>
              </a:lnSpc>
            </a:pPr>
            <a:r>
              <a:rPr lang="en-US"/>
              <a:t>Flagella* and pili*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  <a:buFont typeface="Wingdings" pitchFamily="-1" charset="2"/>
              <a:buNone/>
            </a:pPr>
            <a:r>
              <a:rPr lang="en-US" sz="2000"/>
              <a:t>*present in some, but not all prokaryotic cells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Prokaryotic Cell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2" name="Picture 4" descr="bacteria 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7086600" cy="428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"/>
            <a:ext cx="5964238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Cell theory</a:t>
            </a:r>
          </a:p>
          <a:p>
            <a:r>
              <a:rPr lang="en-US"/>
              <a:t>Properties common to all cells</a:t>
            </a:r>
          </a:p>
          <a:p>
            <a:r>
              <a:rPr lang="en-US"/>
              <a:t>Cell size and shape – </a:t>
            </a:r>
            <a:r>
              <a:rPr lang="en-US" sz="2800" i="1"/>
              <a:t>why are cells so small?</a:t>
            </a:r>
          </a:p>
          <a:p>
            <a:r>
              <a:rPr lang="en-US" sz="2800"/>
              <a:t>Prokaryotic cells</a:t>
            </a:r>
          </a:p>
          <a:p>
            <a:r>
              <a:rPr lang="en-US" sz="2800"/>
              <a:t>Eukaryotic cells</a:t>
            </a:r>
          </a:p>
          <a:p>
            <a:pPr lvl="1"/>
            <a:r>
              <a:rPr lang="en-US" sz="2400"/>
              <a:t>Organelles and structure in all eukaryotic cell</a:t>
            </a:r>
          </a:p>
          <a:p>
            <a:pPr lvl="1"/>
            <a:r>
              <a:rPr lang="en-US" sz="2400"/>
              <a:t>Organelles in plant cells but not animal</a:t>
            </a:r>
          </a:p>
          <a:p>
            <a:r>
              <a:rPr lang="en-US" sz="2800"/>
              <a:t>Cell junctions</a:t>
            </a:r>
          </a:p>
          <a:p>
            <a:endParaRPr lang="en-US" sz="2800"/>
          </a:p>
          <a:p>
            <a:pPr lvl="1">
              <a:buFont typeface="Wingdings" pitchFamily="-1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bacteria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239000" cy="685800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67200" y="304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TEM Prokaryotic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Eukaryotic Cells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Structures in all eukaryotic cells</a:t>
            </a:r>
          </a:p>
          <a:p>
            <a:pPr lvl="1">
              <a:lnSpc>
                <a:spcPct val="90000"/>
              </a:lnSpc>
            </a:pPr>
            <a:r>
              <a:rPr lang="en-US"/>
              <a:t>Nucleus</a:t>
            </a:r>
          </a:p>
          <a:p>
            <a:pPr lvl="1">
              <a:lnSpc>
                <a:spcPct val="90000"/>
              </a:lnSpc>
            </a:pPr>
            <a:r>
              <a:rPr lang="en-US"/>
              <a:t>Ribosomes</a:t>
            </a:r>
          </a:p>
          <a:p>
            <a:pPr lvl="1">
              <a:lnSpc>
                <a:spcPct val="90000"/>
              </a:lnSpc>
            </a:pPr>
            <a:r>
              <a:rPr lang="en-US"/>
              <a:t>Endomembrane System </a:t>
            </a:r>
          </a:p>
          <a:p>
            <a:pPr lvl="2">
              <a:lnSpc>
                <a:spcPct val="90000"/>
              </a:lnSpc>
            </a:pPr>
            <a:r>
              <a:rPr lang="en-US"/>
              <a:t>Endoplasmic reticulum – smooth and rough</a:t>
            </a:r>
          </a:p>
          <a:p>
            <a:pPr lvl="2">
              <a:lnSpc>
                <a:spcPct val="90000"/>
              </a:lnSpc>
            </a:pPr>
            <a:r>
              <a:rPr lang="en-US"/>
              <a:t>Golgi apparatus</a:t>
            </a:r>
          </a:p>
          <a:p>
            <a:pPr lvl="2">
              <a:lnSpc>
                <a:spcPct val="90000"/>
              </a:lnSpc>
            </a:pPr>
            <a:r>
              <a:rPr lang="en-US"/>
              <a:t>Vesicles</a:t>
            </a:r>
          </a:p>
          <a:p>
            <a:pPr lvl="1">
              <a:lnSpc>
                <a:spcPct val="90000"/>
              </a:lnSpc>
            </a:pPr>
            <a:r>
              <a:rPr lang="en-US"/>
              <a:t>Mitochondria</a:t>
            </a:r>
          </a:p>
          <a:p>
            <a:pPr lvl="1">
              <a:lnSpc>
                <a:spcPct val="90000"/>
              </a:lnSpc>
            </a:pPr>
            <a:r>
              <a:rPr lang="en-US"/>
              <a:t>Cytoskeleton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 hidden="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89091" name="Rectangle 3" descr="0420 nothing"/>
          <p:cNvSpPr>
            <a:spLocks noGrp="1" noChangeAspect="1" noChangeArrowheads="1"/>
          </p:cNvSpPr>
          <p:nvPr/>
        </p:nvSpPr>
        <p:spPr bwMode="auto">
          <a:xfrm>
            <a:off x="1905000" y="304800"/>
            <a:ext cx="5597525" cy="59420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2" name="Text Box 4" descr="04COa"/>
          <p:cNvSpPr txBox="1">
            <a:spLocks noChangeArrowheads="1"/>
          </p:cNvSpPr>
          <p:nvPr/>
        </p:nvSpPr>
        <p:spPr bwMode="auto">
          <a:xfrm>
            <a:off x="28575" y="838200"/>
            <a:ext cx="228600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CYTOSKELETON</a:t>
            </a:r>
          </a:p>
        </p:txBody>
      </p:sp>
      <p:sp>
        <p:nvSpPr>
          <p:cNvPr id="89093" name="Text Box 5" descr="04COa"/>
          <p:cNvSpPr txBox="1">
            <a:spLocks noChangeArrowheads="1"/>
          </p:cNvSpPr>
          <p:nvPr/>
        </p:nvSpPr>
        <p:spPr bwMode="auto">
          <a:xfrm>
            <a:off x="0" y="2952750"/>
            <a:ext cx="205740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MITOCHONDRION</a:t>
            </a:r>
          </a:p>
        </p:txBody>
      </p:sp>
      <p:sp>
        <p:nvSpPr>
          <p:cNvPr id="89094" name="Text Box 6" descr="04COa"/>
          <p:cNvSpPr txBox="1">
            <a:spLocks noChangeArrowheads="1"/>
          </p:cNvSpPr>
          <p:nvPr/>
        </p:nvSpPr>
        <p:spPr bwMode="auto">
          <a:xfrm>
            <a:off x="676275" y="4800600"/>
            <a:ext cx="1800225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CENTRIOLES</a:t>
            </a:r>
          </a:p>
        </p:txBody>
      </p:sp>
      <p:sp>
        <p:nvSpPr>
          <p:cNvPr id="89095" name="Text Box 7" descr="04COa"/>
          <p:cNvSpPr txBox="1">
            <a:spLocks noChangeArrowheads="1"/>
          </p:cNvSpPr>
          <p:nvPr/>
        </p:nvSpPr>
        <p:spPr bwMode="auto">
          <a:xfrm>
            <a:off x="6172200" y="5867400"/>
            <a:ext cx="182880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LYSOSOME</a:t>
            </a:r>
          </a:p>
        </p:txBody>
      </p:sp>
      <p:sp>
        <p:nvSpPr>
          <p:cNvPr id="89096" name="Text Box 8" descr="04COa"/>
          <p:cNvSpPr txBox="1">
            <a:spLocks noChangeArrowheads="1"/>
          </p:cNvSpPr>
          <p:nvPr/>
        </p:nvSpPr>
        <p:spPr bwMode="auto">
          <a:xfrm>
            <a:off x="7620000" y="5257800"/>
            <a:ext cx="182880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GOLGI BODY</a:t>
            </a:r>
          </a:p>
        </p:txBody>
      </p:sp>
      <p:sp>
        <p:nvSpPr>
          <p:cNvPr id="89097" name="Text Box 9" descr="04COa"/>
          <p:cNvSpPr txBox="1">
            <a:spLocks noChangeArrowheads="1"/>
          </p:cNvSpPr>
          <p:nvPr/>
        </p:nvSpPr>
        <p:spPr bwMode="auto">
          <a:xfrm>
            <a:off x="7543800" y="3962400"/>
            <a:ext cx="160020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SMOOTH ER</a:t>
            </a:r>
          </a:p>
        </p:txBody>
      </p:sp>
      <p:sp>
        <p:nvSpPr>
          <p:cNvPr id="89098" name="Text Box 10" descr="04COa"/>
          <p:cNvSpPr txBox="1">
            <a:spLocks noChangeArrowheads="1"/>
          </p:cNvSpPr>
          <p:nvPr/>
        </p:nvSpPr>
        <p:spPr bwMode="auto">
          <a:xfrm>
            <a:off x="7467600" y="2886075"/>
            <a:ext cx="137160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ROUGH ER</a:t>
            </a:r>
          </a:p>
        </p:txBody>
      </p:sp>
      <p:sp>
        <p:nvSpPr>
          <p:cNvPr id="89099" name="Text Box 11" descr="04COa"/>
          <p:cNvSpPr txBox="1">
            <a:spLocks noChangeArrowheads="1"/>
          </p:cNvSpPr>
          <p:nvPr/>
        </p:nvSpPr>
        <p:spPr bwMode="auto">
          <a:xfrm>
            <a:off x="7532688" y="1524000"/>
            <a:ext cx="1611312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RIBOSOMES</a:t>
            </a:r>
          </a:p>
        </p:txBody>
      </p:sp>
      <p:sp>
        <p:nvSpPr>
          <p:cNvPr id="89100" name="Text Box 12" descr="04COa"/>
          <p:cNvSpPr txBox="1">
            <a:spLocks noChangeArrowheads="1"/>
          </p:cNvSpPr>
          <p:nvPr/>
        </p:nvSpPr>
        <p:spPr bwMode="auto">
          <a:xfrm>
            <a:off x="7467600" y="609600"/>
            <a:ext cx="129540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NUCLEUS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1752600" y="5943600"/>
            <a:ext cx="1419225" cy="581025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/>
              <a:t>PLASMA MEMBRANE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H="1">
            <a:off x="2819400" y="5105400"/>
            <a:ext cx="838200" cy="1066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H="1">
            <a:off x="1905000" y="3124200"/>
            <a:ext cx="11430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flipH="1">
            <a:off x="2152650" y="3533775"/>
            <a:ext cx="1905000" cy="1371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1143000" y="1219200"/>
            <a:ext cx="2133600" cy="685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V="1">
            <a:off x="6611938" y="1790700"/>
            <a:ext cx="693737" cy="762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H="1">
            <a:off x="6543675" y="1790700"/>
            <a:ext cx="7540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5029200" y="762000"/>
            <a:ext cx="2362200" cy="1143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7086600" y="2819400"/>
            <a:ext cx="457200" cy="15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7010400" y="3581400"/>
            <a:ext cx="381000" cy="457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5715000" y="4648200"/>
            <a:ext cx="1447800" cy="685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6172200" y="5334000"/>
            <a:ext cx="5334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Rectangle 25" descr="04COa"/>
          <p:cNvSpPr>
            <a:spLocks noChangeArrowheads="1"/>
          </p:cNvSpPr>
          <p:nvPr/>
        </p:nvSpPr>
        <p:spPr bwMode="auto">
          <a:xfrm>
            <a:off x="7489825" y="6521450"/>
            <a:ext cx="1654175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Fig. 4-15b, p.59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4876800" y="6248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VESICLE</a:t>
            </a:r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 flipH="1" flipV="1">
            <a:off x="4724400" y="4800600"/>
            <a:ext cx="685800" cy="1371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228600" y="3886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CYTOPLASM</a:t>
            </a:r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 flipH="1">
            <a:off x="1828800" y="4114800"/>
            <a:ext cx="9906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Nucleus </a:t>
            </a:r>
            <a:r>
              <a:rPr lang="en-US" sz="2400"/>
              <a:t>(4.5)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Function</a:t>
            </a:r>
            <a:r>
              <a:rPr lang="en-US"/>
              <a:t> – isolates the cell’s genetic material, DNA</a:t>
            </a:r>
          </a:p>
          <a:p>
            <a:pPr lvl="1"/>
            <a:r>
              <a:rPr lang="en-US"/>
              <a:t>DNA directs/controls the activities of the cell</a:t>
            </a:r>
          </a:p>
          <a:p>
            <a:pPr lvl="2"/>
            <a:r>
              <a:rPr lang="en-US"/>
              <a:t>DNA determines which types of RNA are made</a:t>
            </a:r>
          </a:p>
          <a:p>
            <a:pPr lvl="2"/>
            <a:endParaRPr lang="en-US"/>
          </a:p>
          <a:p>
            <a:pPr lvl="2"/>
            <a:r>
              <a:rPr lang="en-US"/>
              <a:t>The RNA leaves the nucleus and directs the synthesis of proteins in the cytoplasm at a ______________</a:t>
            </a:r>
          </a:p>
          <a:p>
            <a:pPr lvl="1"/>
            <a:endParaRPr lang="en-US"/>
          </a:p>
          <a:p>
            <a:pPr lvl="1">
              <a:buFont typeface="Wingdings" pitchFamily="-1" charset="2"/>
              <a:buNone/>
            </a:pP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Nucleus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Structure</a:t>
            </a:r>
          </a:p>
          <a:p>
            <a:pPr lvl="1"/>
            <a:r>
              <a:rPr lang="en-US" sz="3200"/>
              <a:t>Nuclear envelope</a:t>
            </a:r>
          </a:p>
          <a:p>
            <a:pPr lvl="2"/>
            <a:r>
              <a:rPr lang="en-US" sz="3200"/>
              <a:t>Two Phospholipid bilayers with protein lined pores</a:t>
            </a:r>
          </a:p>
          <a:p>
            <a:pPr lvl="3"/>
            <a:r>
              <a:rPr lang="en-US" sz="2800"/>
              <a:t>Each pore is a ring of 8 proteins with an opening in the center of the ring</a:t>
            </a:r>
          </a:p>
          <a:p>
            <a:pPr lvl="1"/>
            <a:r>
              <a:rPr lang="en-US" sz="3200"/>
              <a:t>Nucleoplasm – fluid of the nucleus</a:t>
            </a:r>
          </a:p>
          <a:p>
            <a:pPr lvl="1">
              <a:buFont typeface="Wingdings" pitchFamily="-1" charset="2"/>
              <a:buNone/>
            </a:pP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55025" cy="2782888"/>
          </a:xfrm>
          <a:prstGeom prst="rect">
            <a:avLst/>
          </a:prstGeom>
          <a:noFill/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254125" y="1712913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Nuclear</a:t>
            </a:r>
            <a:r>
              <a:rPr lang="en-US" b="1"/>
              <a:t> pore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924175" y="1712913"/>
            <a:ext cx="285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bilayer facing cytoplasm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257925" y="17129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Nuclear</a:t>
            </a:r>
            <a:r>
              <a:rPr lang="en-US" b="1"/>
              <a:t> </a:t>
            </a:r>
            <a:r>
              <a:rPr lang="en-US" b="1">
                <a:solidFill>
                  <a:srgbClr val="000000"/>
                </a:solidFill>
              </a:rPr>
              <a:t>envelope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978275" y="3503613"/>
            <a:ext cx="1809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>
                <a:solidFill>
                  <a:srgbClr val="000000"/>
                </a:solidFill>
              </a:rPr>
              <a:t>bilayer facing nucleoplasm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V="1">
            <a:off x="2057400" y="2070100"/>
            <a:ext cx="0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4165600" y="2362200"/>
            <a:ext cx="381000" cy="495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4356100" y="2095500"/>
            <a:ext cx="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 flipV="1">
            <a:off x="4699000" y="2844800"/>
            <a:ext cx="381000" cy="495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4889500" y="3352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7112000" y="2451100"/>
            <a:ext cx="381000" cy="977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V="1">
            <a:off x="7302500" y="2057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7613650" y="6521450"/>
            <a:ext cx="1530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Fig. 4-17, p.61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DNA is arranged in chromosomes</a:t>
            </a:r>
          </a:p>
          <a:p>
            <a:pPr lvl="1"/>
            <a:r>
              <a:rPr lang="en-US" sz="3200"/>
              <a:t>Chromosome – fiber of DNA with proteins attached</a:t>
            </a:r>
          </a:p>
          <a:p>
            <a:pPr lvl="1">
              <a:buFont typeface="Wingdings" pitchFamily="-1" charset="2"/>
              <a:buNone/>
            </a:pPr>
            <a:endParaRPr lang="en-US" sz="3200"/>
          </a:p>
          <a:p>
            <a:pPr lvl="1"/>
            <a:r>
              <a:rPr lang="en-US" sz="3200"/>
              <a:t>Chromatin – all of the cell’s DNA and the associated proteins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Structure, </a:t>
            </a:r>
            <a:r>
              <a:rPr lang="en-US" sz="2400" i="1"/>
              <a:t>continued</a:t>
            </a:r>
          </a:p>
          <a:p>
            <a:pPr lvl="1"/>
            <a:r>
              <a:rPr lang="en-US" sz="3200"/>
              <a:t>Nucleolus</a:t>
            </a:r>
          </a:p>
          <a:p>
            <a:pPr lvl="2"/>
            <a:r>
              <a:rPr lang="en-US" sz="2800"/>
              <a:t>Area of condensed DNA</a:t>
            </a:r>
          </a:p>
          <a:p>
            <a:pPr lvl="2"/>
            <a:r>
              <a:rPr lang="en-US" sz="2800"/>
              <a:t>Where ribosomal subunits are made</a:t>
            </a:r>
          </a:p>
          <a:p>
            <a:pPr lvl="3"/>
            <a:r>
              <a:rPr lang="en-US" sz="2400"/>
              <a:t>Subunits exit the nucleus via nuclear pores</a:t>
            </a:r>
          </a:p>
          <a:p>
            <a:pPr lvl="2">
              <a:buFontTx/>
              <a:buNone/>
            </a:pPr>
            <a:endParaRPr lang="en-US" sz="2800"/>
          </a:p>
          <a:p>
            <a:pPr lvl="2"/>
            <a:endParaRPr lang="en-US" sz="2800"/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nucl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600200" y="838200"/>
            <a:ext cx="1905000" cy="167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6248400" y="533400"/>
            <a:ext cx="1066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6858000" y="1371600"/>
            <a:ext cx="1219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1143000" y="4953000"/>
            <a:ext cx="2743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1143000" y="5105400"/>
            <a:ext cx="41910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0" y="0"/>
            <a:ext cx="1066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ADD</a:t>
            </a:r>
          </a:p>
          <a:p>
            <a:pPr>
              <a:spcBef>
                <a:spcPct val="50000"/>
              </a:spcBef>
            </a:pPr>
            <a:r>
              <a:rPr lang="en-US"/>
              <a:t>THE </a:t>
            </a:r>
          </a:p>
          <a:p>
            <a:pPr>
              <a:spcBef>
                <a:spcPct val="50000"/>
              </a:spcBef>
            </a:pPr>
            <a:r>
              <a:rPr lang="en-US"/>
              <a:t>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Endomembrane System </a:t>
            </a:r>
            <a:r>
              <a:rPr lang="en-US" sz="2800"/>
              <a:t>(4.6 – 4.9)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Series of organelles responsible for:</a:t>
            </a:r>
          </a:p>
          <a:p>
            <a:pPr lvl="1"/>
            <a:r>
              <a:rPr lang="en-US" sz="3200"/>
              <a:t>Modifying protein chains into their final form</a:t>
            </a:r>
          </a:p>
          <a:p>
            <a:pPr lvl="1"/>
            <a:r>
              <a:rPr lang="en-US" sz="3200"/>
              <a:t>Synthesizing of lipids</a:t>
            </a:r>
          </a:p>
          <a:p>
            <a:pPr lvl="1"/>
            <a:r>
              <a:rPr lang="en-US" sz="3200"/>
              <a:t>Packaging of fully modified proteins and lipids into vesicles for export or use in the cell</a:t>
            </a:r>
          </a:p>
          <a:p>
            <a:pPr lvl="1"/>
            <a:r>
              <a:rPr lang="en-US" sz="3200"/>
              <a:t>And more that we will not cover!</a:t>
            </a:r>
          </a:p>
          <a:p>
            <a:pPr lvl="1">
              <a:buFont typeface="Wingdings" pitchFamily="-1" charset="2"/>
              <a:buNone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Cell Theory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mid 1600s – Anton van Leeuwenhoek</a:t>
            </a:r>
          </a:p>
          <a:p>
            <a:pPr lvl="1"/>
            <a:r>
              <a:rPr lang="en-US" sz="2400"/>
              <a:t>Improved microscope, observed many living cells</a:t>
            </a:r>
          </a:p>
          <a:p>
            <a:r>
              <a:rPr lang="en-US" sz="3600"/>
              <a:t>mid 1600s – Robert Hooke </a:t>
            </a:r>
          </a:p>
          <a:p>
            <a:pPr lvl="1"/>
            <a:r>
              <a:rPr lang="en-US" sz="2400"/>
              <a:t>Observed many cells including cork cells</a:t>
            </a:r>
          </a:p>
          <a:p>
            <a:r>
              <a:rPr lang="en-US" sz="4000"/>
              <a:t>1850 – Rudolf Virchow</a:t>
            </a:r>
          </a:p>
          <a:p>
            <a:pPr lvl="1"/>
            <a:r>
              <a:rPr lang="en-US"/>
              <a:t>Proposed that all cells come from existing cells</a:t>
            </a: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Structures of the</a:t>
            </a:r>
            <a:br>
              <a:rPr lang="en-US" sz="4000"/>
            </a:br>
            <a:r>
              <a:rPr lang="en-US" sz="4000"/>
              <a:t>Endomembrane System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Endoplasmic Reticulum (ER)</a:t>
            </a:r>
          </a:p>
          <a:p>
            <a:pPr lvl="1"/>
            <a:r>
              <a:rPr lang="en-US" sz="3200"/>
              <a:t>Continuous with the outer membrane of the nuclear envelope </a:t>
            </a:r>
          </a:p>
          <a:p>
            <a:pPr lvl="1"/>
            <a:r>
              <a:rPr lang="en-US" sz="3200"/>
              <a:t>Two forms - smooth and rough</a:t>
            </a:r>
          </a:p>
          <a:p>
            <a:r>
              <a:rPr lang="en-US" sz="3600"/>
              <a:t>Transport vesicles</a:t>
            </a:r>
          </a:p>
          <a:p>
            <a:r>
              <a:rPr lang="en-US" sz="3600"/>
              <a:t>Golgi apparatus</a:t>
            </a:r>
          </a:p>
          <a:p>
            <a:pPr lvl="1">
              <a:buFont typeface="Wingdings" pitchFamily="-1" charset="2"/>
              <a:buNone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Image:Endomembrane system diagram notext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7543800" cy="6196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Endoplasmic Reticulum (ER)</a:t>
            </a:r>
            <a:br>
              <a:rPr lang="en-US"/>
            </a:b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/>
              <a:t>The ER is continuous with the outer membrane of the nuclear envelope 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There are 2 types of ER:</a:t>
            </a:r>
          </a:p>
          <a:p>
            <a:pPr lvl="2"/>
            <a:r>
              <a:rPr lang="en-US" sz="2800"/>
              <a:t>Rough ER – has ribosomes attached</a:t>
            </a:r>
          </a:p>
          <a:p>
            <a:pPr lvl="2"/>
            <a:r>
              <a:rPr lang="en-US" sz="2800"/>
              <a:t>Smooth ER – no ribosomes attached </a:t>
            </a:r>
          </a:p>
          <a:p>
            <a:pPr lvl="1">
              <a:buFont typeface="Wingdings" pitchFamily="-1" charset="2"/>
              <a:buNone/>
            </a:pPr>
            <a:endParaRPr lang="en-US" sz="3200"/>
          </a:p>
          <a:p>
            <a:pPr lvl="1">
              <a:buFont typeface="Wingdings" pitchFamily="-1" charset="2"/>
              <a:buNone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Endoplasmic Reticulum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Rough Endoplasmic Reticulum (RER)</a:t>
            </a:r>
          </a:p>
          <a:p>
            <a:pPr lvl="2"/>
            <a:r>
              <a:rPr lang="en-US" sz="2800"/>
              <a:t>Network of flattened membrane sacs create a “maze”</a:t>
            </a:r>
          </a:p>
          <a:p>
            <a:pPr lvl="3"/>
            <a:r>
              <a:rPr lang="en-US" sz="2400"/>
              <a:t>RER contains enzymes that recognize and modify proteins</a:t>
            </a:r>
          </a:p>
          <a:p>
            <a:pPr lvl="3">
              <a:buFont typeface="Wingdings" pitchFamily="-1" charset="2"/>
              <a:buNone/>
            </a:pPr>
            <a:endParaRPr lang="en-US" sz="2400"/>
          </a:p>
          <a:p>
            <a:pPr lvl="2"/>
            <a:r>
              <a:rPr lang="en-US" sz="2800"/>
              <a:t>Ribosomes are attached to the outside of the RER and make it appear 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Endoplasmic Reticulum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 RER</a:t>
            </a:r>
          </a:p>
          <a:p>
            <a:pPr lvl="2"/>
            <a:r>
              <a:rPr lang="en-US" sz="2800"/>
              <a:t>Proteins are modified as they move through the RER</a:t>
            </a:r>
          </a:p>
          <a:p>
            <a:pPr lvl="2"/>
            <a:r>
              <a:rPr lang="en-US" sz="2800"/>
              <a:t>Once modified, the proteins are packaged in transport vesicles for transport to the Golgi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Endomembrane System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Smooth ER (SER)</a:t>
            </a:r>
          </a:p>
          <a:p>
            <a:pPr lvl="1">
              <a:lnSpc>
                <a:spcPct val="90000"/>
              </a:lnSpc>
            </a:pPr>
            <a:r>
              <a:rPr lang="en-US"/>
              <a:t>Tubular membrane structure</a:t>
            </a:r>
          </a:p>
          <a:p>
            <a:pPr lvl="1">
              <a:lnSpc>
                <a:spcPct val="90000"/>
              </a:lnSpc>
            </a:pPr>
            <a:r>
              <a:rPr lang="en-US"/>
              <a:t>Continuous with RER</a:t>
            </a:r>
          </a:p>
          <a:p>
            <a:pPr lvl="1">
              <a:lnSpc>
                <a:spcPct val="90000"/>
              </a:lnSpc>
            </a:pPr>
            <a:r>
              <a:rPr lang="en-US"/>
              <a:t>No ribosomes attached</a:t>
            </a:r>
          </a:p>
          <a:p>
            <a:pPr>
              <a:lnSpc>
                <a:spcPct val="90000"/>
              </a:lnSpc>
            </a:pPr>
            <a:r>
              <a:rPr lang="en-US"/>
              <a:t>Function SER</a:t>
            </a:r>
          </a:p>
          <a:p>
            <a:pPr lvl="1">
              <a:lnSpc>
                <a:spcPct val="90000"/>
              </a:lnSpc>
            </a:pPr>
            <a:r>
              <a:rPr lang="en-US"/>
              <a:t>Lipids are made inside the SER</a:t>
            </a:r>
          </a:p>
          <a:p>
            <a:pPr lvl="2">
              <a:lnSpc>
                <a:spcPct val="90000"/>
              </a:lnSpc>
            </a:pPr>
            <a:r>
              <a:rPr lang="en-US"/>
              <a:t>fatty acids, phospholipids, sterols..</a:t>
            </a:r>
          </a:p>
          <a:p>
            <a:pPr lvl="1">
              <a:lnSpc>
                <a:spcPct val="90000"/>
              </a:lnSpc>
            </a:pPr>
            <a:r>
              <a:rPr lang="en-US"/>
              <a:t>Lipids are packaged in transport vesicles and sent to the Golgi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Golgi Apparatus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Golgi Apparatus </a:t>
            </a:r>
          </a:p>
          <a:p>
            <a:pPr lvl="1"/>
            <a:r>
              <a:rPr lang="en-US"/>
              <a:t>Stack of flattened membrane sacs</a:t>
            </a:r>
          </a:p>
          <a:p>
            <a:r>
              <a:rPr lang="en-US"/>
              <a:t>Function Golgi apparatus</a:t>
            </a:r>
          </a:p>
          <a:p>
            <a:pPr lvl="1"/>
            <a:r>
              <a:rPr lang="en-US"/>
              <a:t>Completes the processing substances received from the ER</a:t>
            </a:r>
          </a:p>
          <a:p>
            <a:pPr lvl="1"/>
            <a:r>
              <a:rPr lang="en-US"/>
              <a:t>Sorts, tags and packages fully processed proteins and lipids in vesicles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7461" name="Picture 5" descr="rou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55942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Golgi Apparatus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Golgi apparatus receives transport vesicles from the ER on one side of the organelle</a:t>
            </a:r>
          </a:p>
          <a:p>
            <a:pPr lvl="1"/>
            <a:r>
              <a:rPr lang="en-US"/>
              <a:t>Vesicle binds to the first layer of the Golgi and its contents enter the Golgi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Golgi Apparatus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The proteins and lipids are modified as they pass through layers of the Golgi</a:t>
            </a:r>
          </a:p>
          <a:p>
            <a:pPr lvl="1"/>
            <a:r>
              <a:rPr lang="en-US"/>
              <a:t>Molecular tags are added to the fully modified substances</a:t>
            </a:r>
          </a:p>
          <a:p>
            <a:pPr lvl="2"/>
            <a:r>
              <a:rPr lang="en-US"/>
              <a:t>These tags allow the substances to be sorted and packaged appropriately.</a:t>
            </a:r>
          </a:p>
          <a:p>
            <a:pPr lvl="2"/>
            <a:r>
              <a:rPr lang="en-US"/>
              <a:t>Tags also indicate where the substance is to be shipped.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600"/>
              <a:t>All organisms consist of 1 or more cells.</a:t>
            </a:r>
          </a:p>
          <a:p>
            <a:pPr marL="609600" indent="-609600">
              <a:buFontTx/>
              <a:buAutoNum type="arabicPeriod"/>
            </a:pPr>
            <a:r>
              <a:rPr lang="en-US" sz="3600"/>
              <a:t>Cell is the smallest unit of life.</a:t>
            </a:r>
          </a:p>
          <a:p>
            <a:pPr marL="609600" indent="-609600">
              <a:buFontTx/>
              <a:buAutoNum type="arabicPeriod"/>
            </a:pPr>
            <a:r>
              <a:rPr lang="en-US" sz="3600"/>
              <a:t>All cells come from pre-existing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Golgi Apparatus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50" name="Picture 6" descr="gol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57300"/>
            <a:ext cx="57150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Vesicles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Transport Vesicles</a:t>
            </a:r>
          </a:p>
          <a:p>
            <a:pPr lvl="1"/>
            <a:r>
              <a:rPr lang="en-US"/>
              <a:t>Vesicle = small membrane bound sac</a:t>
            </a:r>
          </a:p>
          <a:p>
            <a:pPr lvl="1"/>
            <a:r>
              <a:rPr lang="en-US"/>
              <a:t>Transport modified proteins and lipids from the ER to the Golgi apparatus (and from Golgi to final destination)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Endomembrane System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  <a:p>
            <a:pPr lvl="1"/>
            <a:r>
              <a:rPr lang="en-US" sz="3200"/>
              <a:t>DNA directs RNA synthesis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RNA exits nucleus through a nuclear pore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ribosome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protein is made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proteins with proper code enter RER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 proteins are modified in RER and lipids are made in SER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vesicles containing the proteins and lipids bud off from the 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Endomembrane System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  <a:p>
            <a:pPr lvl="1">
              <a:buFont typeface="Wingdings" pitchFamily="-1" charset="2"/>
              <a:buNone/>
            </a:pPr>
            <a:r>
              <a:rPr lang="en-US">
                <a:sym typeface="Wingdings" pitchFamily="-1" charset="2"/>
              </a:rPr>
              <a:t></a:t>
            </a:r>
            <a:r>
              <a:rPr lang="en-US" sz="3200"/>
              <a:t>ER vesicles merge with Golgi body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proteins and lipids enter Golgi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each is fully modified as it passes through layers of Golgi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modified products are tagged, sorted and bud off in Golgi vesicles </a:t>
            </a:r>
            <a:r>
              <a:rPr lang="en-US" sz="3200">
                <a:sym typeface="Wingdings" pitchFamily="-1" charset="2"/>
              </a:rPr>
              <a:t></a:t>
            </a:r>
            <a:r>
              <a:rPr lang="en-US" sz="320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Endomembrane System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Putting it all together</a:t>
            </a:r>
            <a:endParaRPr lang="en-US"/>
          </a:p>
          <a:p>
            <a:pPr lvl="1">
              <a:buFont typeface="Wingdings" pitchFamily="-1" charset="2"/>
              <a:buChar char="à"/>
            </a:pPr>
            <a:r>
              <a:rPr lang="en-US" sz="3200"/>
              <a:t>Golgi vesicles either merge with the plasma membrane and release their contents OR remain in the cell and serve a purpose</a:t>
            </a:r>
          </a:p>
          <a:p>
            <a:pPr lvl="1">
              <a:buFont typeface="Wingdings" pitchFamily="-1" charset="2"/>
              <a:buChar char="à"/>
            </a:pPr>
            <a:r>
              <a:rPr lang="en-US" sz="3200"/>
              <a:t>Another </a:t>
            </a:r>
            <a:r>
              <a:rPr lang="en-US" sz="3200">
                <a:hlinkClick r:id="rId3"/>
              </a:rPr>
              <a:t>animation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Vesicles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Vesicles - small membrane bound sacs</a:t>
            </a:r>
          </a:p>
          <a:p>
            <a:pPr lvl="1"/>
            <a:r>
              <a:rPr lang="en-US"/>
              <a:t>Examples</a:t>
            </a:r>
          </a:p>
          <a:p>
            <a:pPr lvl="2"/>
            <a:r>
              <a:rPr lang="en-US" sz="2800"/>
              <a:t>Golgi and ER transport vesicles</a:t>
            </a:r>
          </a:p>
          <a:p>
            <a:pPr lvl="2"/>
            <a:r>
              <a:rPr lang="en-US" sz="2800"/>
              <a:t>Peroxisome </a:t>
            </a:r>
          </a:p>
          <a:p>
            <a:pPr lvl="3"/>
            <a:r>
              <a:rPr lang="en-US" sz="2400"/>
              <a:t>Where fatty acids are metabolized</a:t>
            </a:r>
          </a:p>
          <a:p>
            <a:pPr lvl="3"/>
            <a:r>
              <a:rPr lang="en-US" sz="2400"/>
              <a:t>Where hydrogen peroxide is detoxified</a:t>
            </a:r>
          </a:p>
          <a:p>
            <a:pPr lvl="2"/>
            <a:r>
              <a:rPr lang="en-US" sz="2800"/>
              <a:t>Lysosome</a:t>
            </a:r>
          </a:p>
          <a:p>
            <a:pPr lvl="3"/>
            <a:r>
              <a:rPr lang="en-US" sz="2400"/>
              <a:t>contains digestive enzymes</a:t>
            </a:r>
          </a:p>
          <a:p>
            <a:pPr lvl="3"/>
            <a:r>
              <a:rPr lang="en-US" sz="2400"/>
              <a:t>Digests unwanted cell parts and other wastes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Lysosomes </a:t>
            </a:r>
            <a:r>
              <a:rPr lang="en-US" sz="2400"/>
              <a:t>(4.10)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lysosome is an example of an organelle made at the Golgi apparatus.</a:t>
            </a:r>
          </a:p>
          <a:p>
            <a:pPr lvl="1"/>
            <a:r>
              <a:rPr lang="en-US"/>
              <a:t>Golgi packages digestive enzymes in a vesicle.  The vesicle remains in the cell and:</a:t>
            </a:r>
          </a:p>
          <a:p>
            <a:pPr lvl="2"/>
            <a:r>
              <a:rPr lang="en-US"/>
              <a:t>Digests unwanted or damaged cell parts</a:t>
            </a:r>
          </a:p>
          <a:p>
            <a:pPr lvl="2"/>
            <a:r>
              <a:rPr lang="en-US"/>
              <a:t>Merges with food vacuoles and digest the contents</a:t>
            </a:r>
          </a:p>
          <a:p>
            <a:pPr lvl="2"/>
            <a:endParaRPr lang="en-US"/>
          </a:p>
          <a:p>
            <a:pPr lvl="2"/>
            <a:r>
              <a:rPr lang="en-US"/>
              <a:t>Figure 4.10A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Lysosomes </a:t>
            </a:r>
            <a:r>
              <a:rPr lang="en-US" sz="2400"/>
              <a:t>(4.11)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Tay-Sachs disease occurs when the lysosome is missing the enzyme needed to digest a lipid found in nerve cells.</a:t>
            </a:r>
          </a:p>
          <a:p>
            <a:pPr lvl="1"/>
            <a:r>
              <a:rPr lang="en-US"/>
              <a:t>As a result the lipid accumulates and nerve cells are damaged as the lysosome swells with undigested lipid.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 </a:t>
            </a:r>
            <a:r>
              <a:rPr lang="en-US" sz="2400"/>
              <a:t>(4.15)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Function – synthesis of ATP</a:t>
            </a:r>
          </a:p>
          <a:p>
            <a:pPr marL="990600" lvl="1" indent="-533400"/>
            <a:r>
              <a:rPr lang="en-US"/>
              <a:t>3 major pathways involved in ATP production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Glycolysis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Krebs Cycle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Electron transport system (ETS)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Structure:</a:t>
            </a:r>
          </a:p>
          <a:p>
            <a:pPr lvl="1"/>
            <a:r>
              <a:rPr lang="en-US"/>
              <a:t>~1-5 microns</a:t>
            </a:r>
          </a:p>
          <a:p>
            <a:pPr lvl="1"/>
            <a:r>
              <a:rPr lang="en-US"/>
              <a:t>Two membranes</a:t>
            </a:r>
          </a:p>
          <a:p>
            <a:pPr lvl="2"/>
            <a:r>
              <a:rPr lang="en-US"/>
              <a:t>Outer membrane</a:t>
            </a:r>
          </a:p>
          <a:p>
            <a:pPr lvl="2"/>
            <a:r>
              <a:rPr lang="en-US"/>
              <a:t>Inner membrane - Highly folded</a:t>
            </a:r>
          </a:p>
          <a:p>
            <a:pPr lvl="3"/>
            <a:r>
              <a:rPr lang="en-US"/>
              <a:t>Folds called cristae</a:t>
            </a:r>
          </a:p>
          <a:p>
            <a:pPr lvl="1"/>
            <a:r>
              <a:rPr lang="en-US"/>
              <a:t>Intermembrane space (or outer compartment)</a:t>
            </a:r>
          </a:p>
          <a:p>
            <a:pPr lvl="1"/>
            <a:r>
              <a:rPr lang="en-US"/>
              <a:t>Matrix </a:t>
            </a:r>
          </a:p>
          <a:p>
            <a:pPr lvl="2"/>
            <a:r>
              <a:rPr lang="en-US"/>
              <a:t>DNA and ribosomes in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Observing Cells </a:t>
            </a:r>
            <a:r>
              <a:rPr lang="en-US" sz="2400"/>
              <a:t>(4.1)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Light microscope</a:t>
            </a:r>
          </a:p>
          <a:p>
            <a:pPr lvl="1"/>
            <a:r>
              <a:rPr lang="en-US"/>
              <a:t>Can observe living cells in true color</a:t>
            </a:r>
          </a:p>
          <a:p>
            <a:pPr lvl="1"/>
            <a:r>
              <a:rPr lang="en-US"/>
              <a:t>Magnification of up to ~1000x</a:t>
            </a:r>
          </a:p>
          <a:p>
            <a:pPr lvl="1"/>
            <a:r>
              <a:rPr lang="en-US"/>
              <a:t>Resolution ~ 0.2 microns – 0.5 microns</a:t>
            </a:r>
          </a:p>
          <a:p>
            <a:pPr lvl="2">
              <a:buFontTx/>
              <a:buNone/>
            </a:pPr>
            <a:endParaRPr lang="en-US"/>
          </a:p>
        </p:txBody>
      </p:sp>
      <p:pic>
        <p:nvPicPr>
          <p:cNvPr id="102404" name="Picture 4" descr="04_01bEuglenaLM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4800600" cy="254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mit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291513" cy="409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 </a:t>
            </a:r>
            <a:r>
              <a:rPr lang="en-US" sz="2400"/>
              <a:t>(4.15)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Function – synthesis of ATP</a:t>
            </a:r>
          </a:p>
          <a:p>
            <a:pPr marL="990600" lvl="1" indent="-533400"/>
            <a:r>
              <a:rPr lang="en-US"/>
              <a:t>3 major pathways involved in ATP production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Glycolysis - cytoplasm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Krebs Cycle - matrix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Electron transport system (ETS)  - intermembrane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-1" charset="2"/>
              <a:buNone/>
            </a:pPr>
            <a:r>
              <a:rPr lang="en-US"/>
              <a:t>TEM</a:t>
            </a:r>
          </a:p>
        </p:txBody>
      </p:sp>
      <p:pic>
        <p:nvPicPr>
          <p:cNvPr id="41988" name="Picture 4" descr="m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4676775" cy="430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ucl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Vacuoles </a:t>
            </a:r>
            <a:r>
              <a:rPr lang="en-US" sz="2800"/>
              <a:t>(4.12)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Vacuoles are membrane sacs that are generally larger than vesicles.</a:t>
            </a:r>
          </a:p>
          <a:p>
            <a:pPr lvl="1"/>
            <a:r>
              <a:rPr lang="en-US"/>
              <a:t>Examples:</a:t>
            </a:r>
          </a:p>
          <a:p>
            <a:pPr lvl="2"/>
            <a:r>
              <a:rPr lang="en-US"/>
              <a:t>Food vacuole - formed when protists bring food into the cell by endocytosis</a:t>
            </a:r>
          </a:p>
          <a:p>
            <a:pPr lvl="2">
              <a:buFontTx/>
              <a:buNone/>
            </a:pPr>
            <a:r>
              <a:rPr lang="en-US"/>
              <a:t> </a:t>
            </a:r>
          </a:p>
          <a:p>
            <a:pPr lvl="2"/>
            <a:r>
              <a:rPr lang="en-US"/>
              <a:t>Contractile vacuole – collect and pump excess water out of some freshwater protists</a:t>
            </a:r>
          </a:p>
          <a:p>
            <a:pPr lvl="2"/>
            <a:endParaRPr lang="en-US"/>
          </a:p>
          <a:p>
            <a:pPr lvl="2"/>
            <a:r>
              <a:rPr lang="en-US"/>
              <a:t>Central vacuole – covered later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Cytoskeleton </a:t>
            </a:r>
            <a:r>
              <a:rPr lang="en-US" sz="2400"/>
              <a:t>(4.16, 4.17)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</a:t>
            </a:r>
          </a:p>
          <a:p>
            <a:pPr lvl="1"/>
            <a:r>
              <a:rPr lang="en-US"/>
              <a:t>gives cells internal organization, shape, and ability to move</a:t>
            </a:r>
          </a:p>
          <a:p>
            <a:r>
              <a:rPr lang="en-US"/>
              <a:t>Structure</a:t>
            </a:r>
          </a:p>
          <a:p>
            <a:pPr lvl="1"/>
            <a:r>
              <a:rPr lang="en-US"/>
              <a:t>Interconnected system of microtubules, microfilaments, and intermediate filaments (animal only)</a:t>
            </a:r>
          </a:p>
          <a:p>
            <a:pPr lvl="2"/>
            <a:r>
              <a:rPr lang="en-US" sz="2800"/>
              <a:t>All are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Cytoskeleton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-1" charset="2"/>
              <a:buNone/>
            </a:pPr>
            <a:endParaRPr lang="en-US"/>
          </a:p>
        </p:txBody>
      </p:sp>
      <p:pic>
        <p:nvPicPr>
          <p:cNvPr id="44036" name="Picture 4" descr="cytoskele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343400" cy="2867025"/>
          </a:xfrm>
          <a:prstGeom prst="rect">
            <a:avLst/>
          </a:prstGeom>
          <a:noFill/>
        </p:spPr>
      </p:pic>
      <p:pic>
        <p:nvPicPr>
          <p:cNvPr id="44037" name="Picture 5" descr="cytoskele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4000500" cy="253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Microfilaments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8"/>
            <a:ext cx="7696200" cy="452596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/>
              <a:t>Thinnest cytoskeletal elements (rodlike)</a:t>
            </a:r>
          </a:p>
          <a:p>
            <a:pPr>
              <a:lnSpc>
                <a:spcPct val="140000"/>
              </a:lnSpc>
            </a:pPr>
            <a:r>
              <a:rPr lang="en-US" sz="2800"/>
              <a:t>Composed of the globular protein </a:t>
            </a:r>
            <a:r>
              <a:rPr lang="en-US" sz="2800" b="1" u="sng">
                <a:solidFill>
                  <a:srgbClr val="FFFF99"/>
                </a:solidFill>
              </a:rPr>
              <a:t>actin </a:t>
            </a:r>
          </a:p>
          <a:p>
            <a:pPr>
              <a:lnSpc>
                <a:spcPct val="140000"/>
              </a:lnSpc>
            </a:pPr>
            <a:r>
              <a:rPr lang="en-US" sz="2800"/>
              <a:t>Enable cells to change shape and move</a:t>
            </a:r>
          </a:p>
          <a:p>
            <a:pPr>
              <a:lnSpc>
                <a:spcPct val="140000"/>
              </a:lnSpc>
            </a:pPr>
            <a:endParaRPr lang="en-US"/>
          </a:p>
        </p:txBody>
      </p:sp>
      <p:sp>
        <p:nvSpPr>
          <p:cNvPr id="117764" name="Rectangle 4" descr="0421b nothing"/>
          <p:cNvSpPr>
            <a:spLocks noGrp="1" noChangeAspect="1" noChangeArrowheads="1"/>
          </p:cNvSpPr>
          <p:nvPr/>
        </p:nvSpPr>
        <p:spPr bwMode="auto">
          <a:xfrm>
            <a:off x="7924800" y="0"/>
            <a:ext cx="12192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 r="-49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Cytoskeleton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/>
              <a:t>Intermediate filaments</a:t>
            </a:r>
          </a:p>
          <a:p>
            <a:pPr lvl="1"/>
            <a:r>
              <a:rPr lang="en-US">
                <a:solidFill>
                  <a:srgbClr val="FFFF99"/>
                </a:solidFill>
              </a:rPr>
              <a:t>Present only in animal cells of certain tissues</a:t>
            </a:r>
          </a:p>
          <a:p>
            <a:pPr lvl="1"/>
            <a:endParaRPr lang="en-US"/>
          </a:p>
          <a:p>
            <a:pPr lvl="1"/>
            <a:r>
              <a:rPr lang="en-US"/>
              <a:t>Fibrous proteins join to form a rope-like structure</a:t>
            </a:r>
          </a:p>
          <a:p>
            <a:pPr lvl="2"/>
            <a:r>
              <a:rPr lang="en-US"/>
              <a:t>Provide internal structure</a:t>
            </a:r>
          </a:p>
          <a:p>
            <a:pPr lvl="2"/>
            <a:r>
              <a:rPr lang="en-US"/>
              <a:t>Anchor organelles in place.</a:t>
            </a:r>
          </a:p>
        </p:txBody>
      </p:sp>
      <p:sp>
        <p:nvSpPr>
          <p:cNvPr id="107525" name="Rectangle 5" descr="0421c nothing"/>
          <p:cNvSpPr>
            <a:spLocks noGrp="1" noChangeAspect="1" noChangeArrowheads="1"/>
          </p:cNvSpPr>
          <p:nvPr/>
        </p:nvSpPr>
        <p:spPr bwMode="auto">
          <a:xfrm>
            <a:off x="6553200" y="2133600"/>
            <a:ext cx="2217738" cy="3352800"/>
          </a:xfrm>
          <a:prstGeom prst="rect">
            <a:avLst/>
          </a:prstGeom>
          <a:blipFill dpi="0" rotWithShape="1">
            <a:blip r:embed="rId2"/>
            <a:srcRect/>
            <a:stretch>
              <a:fillRect b="-9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Cytoskeleton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172200" cy="4953000"/>
          </a:xfrm>
        </p:spPr>
        <p:txBody>
          <a:bodyPr/>
          <a:lstStyle/>
          <a:p>
            <a:r>
              <a:rPr lang="en-US"/>
              <a:t>Microtubules – long hollow tubes made of tubulin proteins (globular)</a:t>
            </a:r>
          </a:p>
          <a:p>
            <a:pPr lvl="1">
              <a:lnSpc>
                <a:spcPct val="80000"/>
              </a:lnSpc>
            </a:pPr>
            <a:r>
              <a:rPr lang="en-US"/>
              <a:t>Anchor organelles and act as tracks for organelle movement</a:t>
            </a:r>
          </a:p>
          <a:p>
            <a:pPr lvl="1">
              <a:lnSpc>
                <a:spcPct val="80000"/>
              </a:lnSpc>
            </a:pPr>
            <a:r>
              <a:rPr lang="en-US"/>
              <a:t>Move chromosomes around during cell division</a:t>
            </a:r>
          </a:p>
          <a:p>
            <a:pPr lvl="2"/>
            <a:r>
              <a:rPr lang="en-US"/>
              <a:t>Used to make cilia and flagella</a:t>
            </a:r>
          </a:p>
          <a:p>
            <a:pPr lvl="1"/>
            <a:endParaRPr lang="en-US"/>
          </a:p>
        </p:txBody>
      </p:sp>
      <p:sp>
        <p:nvSpPr>
          <p:cNvPr id="108548" name="Rectangle 4" descr="0421a"/>
          <p:cNvSpPr>
            <a:spLocks noGrp="1" noChangeAspect="1" noChangeArrowheads="1"/>
          </p:cNvSpPr>
          <p:nvPr/>
        </p:nvSpPr>
        <p:spPr bwMode="auto">
          <a:xfrm>
            <a:off x="6934200" y="1219200"/>
            <a:ext cx="1600200" cy="5105400"/>
          </a:xfrm>
          <a:prstGeom prst="rect">
            <a:avLst/>
          </a:prstGeom>
          <a:blipFill dpi="0" rotWithShape="1">
            <a:blip r:embed="rId2"/>
            <a:srcRect/>
            <a:stretch>
              <a:fillRect r="-1305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Observing Cells </a:t>
            </a:r>
            <a:r>
              <a:rPr lang="en-US" sz="2400"/>
              <a:t>(4.1)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Electron Microscopes</a:t>
            </a:r>
          </a:p>
          <a:p>
            <a:pPr lvl="1"/>
            <a:r>
              <a:rPr lang="en-US"/>
              <a:t>Preparation needed kills the cells</a:t>
            </a:r>
          </a:p>
          <a:p>
            <a:pPr lvl="1"/>
            <a:r>
              <a:rPr lang="en-US"/>
              <a:t>Images are black and white – may be colorized</a:t>
            </a:r>
          </a:p>
          <a:p>
            <a:pPr lvl="1"/>
            <a:r>
              <a:rPr lang="en-US"/>
              <a:t>Magnifcation up to ~100,000</a:t>
            </a:r>
          </a:p>
          <a:p>
            <a:pPr lvl="2"/>
            <a:r>
              <a:rPr lang="en-US" sz="2800"/>
              <a:t>Transmission electron microscope (TEM)</a:t>
            </a:r>
          </a:p>
          <a:p>
            <a:pPr lvl="3"/>
            <a:r>
              <a:rPr lang="en-US" sz="2400"/>
              <a:t>2-D image</a:t>
            </a:r>
          </a:p>
          <a:p>
            <a:pPr lvl="2"/>
            <a:r>
              <a:rPr lang="en-US" sz="2800"/>
              <a:t>Scanning electron microscope (SEM)</a:t>
            </a:r>
          </a:p>
          <a:p>
            <a:pPr lvl="3"/>
            <a:r>
              <a:rPr lang="en-US" sz="2400"/>
              <a:t>3-D image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3962400"/>
          </a:xfrm>
        </p:spPr>
        <p:txBody>
          <a:bodyPr/>
          <a:lstStyle/>
          <a:p>
            <a:pPr marL="0" indent="0" algn="ctr">
              <a:buFont typeface="Wingdings" pitchFamily="-1" charset="2"/>
              <a:buNone/>
            </a:pPr>
            <a:r>
              <a:rPr lang="en-US" i="1" u="sng"/>
              <a:t>Cilia </a:t>
            </a:r>
            <a:r>
              <a:rPr lang="en-US" i="1"/>
              <a:t>and </a:t>
            </a:r>
            <a:r>
              <a:rPr lang="en-US" i="1" u="sng"/>
              <a:t>flagella</a:t>
            </a:r>
            <a:r>
              <a:rPr lang="en-US" i="1"/>
              <a:t> (structures for cell motility)</a:t>
            </a:r>
          </a:p>
          <a:p>
            <a:pPr marL="0" indent="0">
              <a:buFont typeface="Wingdings" pitchFamily="-1" charset="2"/>
              <a:buNone/>
            </a:pPr>
            <a:endParaRPr lang="en-US" sz="1200"/>
          </a:p>
          <a:p>
            <a:pPr marL="914400" lvl="1" indent="-449263"/>
            <a:r>
              <a:rPr lang="en-US" sz="2600"/>
              <a:t>Move whole cells or materials across the cell surface </a:t>
            </a:r>
          </a:p>
          <a:p>
            <a:pPr marL="914400" lvl="1" indent="-449263"/>
            <a:endParaRPr lang="en-US" sz="1200"/>
          </a:p>
          <a:p>
            <a:pPr marL="914400" lvl="1" indent="-449263"/>
            <a:r>
              <a:rPr lang="en-US" sz="2600"/>
              <a:t>Microtubules wrapped in an extension of the plasma membrane (9 + 2 arrangement of MT)</a:t>
            </a:r>
          </a:p>
        </p:txBody>
      </p:sp>
      <p:pic>
        <p:nvPicPr>
          <p:cNvPr id="122883" name="Picture 3" descr="04_17aCilia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2981325" cy="3657600"/>
          </a:xfrm>
          <a:prstGeom prst="rect">
            <a:avLst/>
          </a:prstGeom>
          <a:noFill/>
        </p:spPr>
      </p:pic>
      <p:pic>
        <p:nvPicPr>
          <p:cNvPr id="122884" name="Picture 4" descr="04_17bFlagellum_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4038600" cy="3074988"/>
          </a:xfrm>
          <a:prstGeom prst="rect">
            <a:avLst/>
          </a:prstGeom>
          <a:noFill/>
        </p:spPr>
      </p:pic>
      <p:pic>
        <p:nvPicPr>
          <p:cNvPr id="122885" name="Picture 5" descr="042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876800"/>
            <a:ext cx="1458913" cy="1395413"/>
          </a:xfrm>
          <a:prstGeom prst="rect">
            <a:avLst/>
          </a:prstGeom>
          <a:noFill/>
        </p:spPr>
      </p:pic>
      <p:pic>
        <p:nvPicPr>
          <p:cNvPr id="122886" name="Picture 6" descr="0430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953000"/>
            <a:ext cx="1538288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Cell Structures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Structures found in plant, but not animal cells</a:t>
            </a:r>
          </a:p>
          <a:p>
            <a:pPr lvl="1"/>
            <a:r>
              <a:rPr lang="en-US"/>
              <a:t>Chloroplasts</a:t>
            </a:r>
          </a:p>
          <a:p>
            <a:pPr lvl="1"/>
            <a:r>
              <a:rPr lang="en-US"/>
              <a:t>Central vacuole</a:t>
            </a:r>
          </a:p>
          <a:p>
            <a:pPr lvl="1"/>
            <a:r>
              <a:rPr lang="en-US"/>
              <a:t>Other plastids/vacuoles – chromoplast, amyloplast</a:t>
            </a:r>
          </a:p>
          <a:p>
            <a:pPr lvl="1"/>
            <a:r>
              <a:rPr lang="en-US"/>
              <a:t>Cell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Chloroplasts </a:t>
            </a:r>
            <a:r>
              <a:rPr lang="en-US" sz="2400"/>
              <a:t>(4.14)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 – site of photosynthesis</a:t>
            </a:r>
          </a:p>
          <a:p>
            <a:r>
              <a:rPr lang="en-US"/>
              <a:t>Structure</a:t>
            </a:r>
            <a:endParaRPr lang="en-US" sz="2400" i="1"/>
          </a:p>
          <a:p>
            <a:pPr lvl="1"/>
            <a:r>
              <a:rPr lang="en-US"/>
              <a:t>2 outer membranes</a:t>
            </a:r>
          </a:p>
          <a:p>
            <a:pPr lvl="1"/>
            <a:r>
              <a:rPr lang="en-US"/>
              <a:t>Thylakoid membrane system</a:t>
            </a:r>
          </a:p>
          <a:p>
            <a:pPr lvl="2"/>
            <a:r>
              <a:rPr lang="en-US"/>
              <a:t>Stacked membrane sacs called granum</a:t>
            </a:r>
          </a:p>
          <a:p>
            <a:pPr lvl="1"/>
            <a:r>
              <a:rPr lang="en-US"/>
              <a:t>Chlorophyll in granum</a:t>
            </a:r>
          </a:p>
          <a:p>
            <a:pPr lvl="1"/>
            <a:r>
              <a:rPr lang="en-US"/>
              <a:t>Stroma</a:t>
            </a:r>
          </a:p>
          <a:p>
            <a:pPr lvl="2"/>
            <a:r>
              <a:rPr lang="en-US"/>
              <a:t>Fluid part of chloroplast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chloropl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40513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Plastids/Vacuoles in Plants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Chromoplasts – contain colored pigments</a:t>
            </a:r>
          </a:p>
          <a:p>
            <a:pPr lvl="2"/>
            <a:r>
              <a:rPr lang="en-US"/>
              <a:t>Pigments called carotenoids</a:t>
            </a:r>
          </a:p>
          <a:p>
            <a:pPr lvl="2"/>
            <a:endParaRPr lang="en-US"/>
          </a:p>
          <a:p>
            <a:r>
              <a:rPr lang="en-US"/>
              <a:t>Amyloplasts – store starch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Vacuole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 – storage area for water, sugars, ions, amino acids, and wastes</a:t>
            </a:r>
          </a:p>
          <a:p>
            <a:pPr lvl="1"/>
            <a:r>
              <a:rPr lang="en-US"/>
              <a:t>Some central vacuoles serve specialized functions in plant cells.</a:t>
            </a:r>
          </a:p>
          <a:p>
            <a:pPr lvl="2"/>
            <a:r>
              <a:rPr lang="en-US"/>
              <a:t>May contain poisons to protect against predators</a:t>
            </a:r>
          </a:p>
          <a:p>
            <a:pPr lvl="1">
              <a:buFont typeface="Wingdings" pitchFamily="-1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Vacuole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</a:t>
            </a:r>
          </a:p>
          <a:p>
            <a:pPr lvl="1"/>
            <a:r>
              <a:rPr lang="en-US"/>
              <a:t>Large membrane bound sac</a:t>
            </a:r>
          </a:p>
          <a:p>
            <a:pPr lvl="1"/>
            <a:r>
              <a:rPr lang="en-US"/>
              <a:t>Occupies the majority of the volume of the plant cell</a:t>
            </a:r>
          </a:p>
          <a:p>
            <a:pPr lvl="1"/>
            <a:r>
              <a:rPr lang="en-US"/>
              <a:t>Increases cell’s surface area for transport of substances </a:t>
            </a:r>
            <a:r>
              <a:rPr lang="en-US">
                <a:sym typeface="Wingdings" pitchFamily="-1" charset="2"/>
              </a:rPr>
              <a:t></a:t>
            </a:r>
            <a:r>
              <a:rPr lang="en-US"/>
              <a:t> cells can be larger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3910013"/>
          </a:xfrm>
        </p:spPr>
        <p:txBody>
          <a:bodyPr/>
          <a:lstStyle/>
          <a:p>
            <a:pPr marL="0" indent="0">
              <a:buFont typeface="Wingdings" pitchFamily="-1" charset="2"/>
              <a:buNone/>
            </a:pPr>
            <a:r>
              <a:rPr lang="en-US">
                <a:solidFill>
                  <a:srgbClr val="FFFFCC"/>
                </a:solidFill>
              </a:rPr>
              <a:t>Cell surfaces protect, support, and join cells</a:t>
            </a:r>
          </a:p>
          <a:p>
            <a:pPr marL="0" indent="0">
              <a:buFont typeface="Wingdings" pitchFamily="-1" charset="2"/>
              <a:buNone/>
            </a:pPr>
            <a:endParaRPr lang="en-US">
              <a:solidFill>
                <a:srgbClr val="FFFFCC"/>
              </a:solidFill>
            </a:endParaRPr>
          </a:p>
          <a:p>
            <a:pPr marL="914400" lvl="1" indent="-449263"/>
            <a:r>
              <a:rPr lang="en-US"/>
              <a:t>Cells interact with their environments and each other via their surfaces</a:t>
            </a:r>
          </a:p>
          <a:p>
            <a:pPr marL="914400" lvl="1" indent="-449263"/>
            <a:endParaRPr lang="en-US"/>
          </a:p>
          <a:p>
            <a:pPr marL="914400" lvl="1" indent="-449263"/>
            <a:r>
              <a:rPr lang="en-US"/>
              <a:t>Many cells are protected by more than the plasma membrane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Wall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Function – provides structure and protection</a:t>
            </a:r>
          </a:p>
          <a:p>
            <a:pPr lvl="1"/>
            <a:r>
              <a:rPr lang="en-US" sz="2400"/>
              <a:t>Never found in animal cells</a:t>
            </a:r>
          </a:p>
          <a:p>
            <a:pPr lvl="1"/>
            <a:r>
              <a:rPr lang="en-US" sz="2400"/>
              <a:t>Present in plant, bacterial, fungus, and some protists</a:t>
            </a:r>
          </a:p>
          <a:p>
            <a:pPr lvl="1"/>
            <a:endParaRPr lang="en-US" sz="2400"/>
          </a:p>
          <a:p>
            <a:r>
              <a:rPr lang="en-US" sz="2800">
                <a:solidFill>
                  <a:srgbClr val="FFFF99"/>
                </a:solidFill>
              </a:rPr>
              <a:t>Structure</a:t>
            </a:r>
          </a:p>
          <a:p>
            <a:pPr lvl="1"/>
            <a:r>
              <a:rPr lang="en-US" sz="2400">
                <a:solidFill>
                  <a:srgbClr val="FFFFCC"/>
                </a:solidFill>
              </a:rPr>
              <a:t>Wraps around the plasma membrane</a:t>
            </a:r>
          </a:p>
          <a:p>
            <a:pPr lvl="1"/>
            <a:r>
              <a:rPr lang="en-US" sz="2400">
                <a:solidFill>
                  <a:srgbClr val="FFFFCC"/>
                </a:solidFill>
              </a:rPr>
              <a:t>Made of cellulose and other polysaccharides</a:t>
            </a:r>
          </a:p>
          <a:p>
            <a:pPr lvl="1"/>
            <a:r>
              <a:rPr lang="en-US" sz="2400"/>
              <a:t>Connect by plasmodesmata </a:t>
            </a:r>
            <a:r>
              <a:rPr lang="en-US" sz="2000" i="1"/>
              <a:t>(channels through the walls)</a:t>
            </a:r>
          </a:p>
          <a:p>
            <a:pPr lvl="2"/>
            <a:endParaRPr lang="en-US" sz="2000">
              <a:solidFill>
                <a:srgbClr val="FFFFCC"/>
              </a:solidFill>
            </a:endParaRP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Cell TEM</a:t>
            </a:r>
          </a:p>
        </p:txBody>
      </p:sp>
      <p:pic>
        <p:nvPicPr>
          <p:cNvPr id="63491" name="Picture 3" descr="plastid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09600"/>
            <a:ext cx="9296400" cy="6037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04_01cEuglenaSEM_U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0"/>
            <a:ext cx="4886325" cy="3444875"/>
          </a:xfrm>
          <a:noFill/>
          <a:ln/>
        </p:spPr>
      </p:pic>
      <p:pic>
        <p:nvPicPr>
          <p:cNvPr id="114693" name="Picture 5" descr="04_01dEuglenaTEM_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687763"/>
            <a:ext cx="5257800" cy="3170237"/>
          </a:xfrm>
          <a:prstGeom prst="rect">
            <a:avLst/>
          </a:prstGeom>
          <a:noFill/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143000" y="25146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SEM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4114800" y="3914775"/>
            <a:ext cx="93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TEM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Typical Plant Cell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81200" y="1905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62468" name="Picture 4" descr="plant ce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Typical Plant Cell –add the labels</a:t>
            </a:r>
          </a:p>
        </p:txBody>
      </p:sp>
      <p:pic>
        <p:nvPicPr>
          <p:cNvPr id="45060" name="Picture 4" descr="plant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400800" cy="5202238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81200" y="1905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905000" y="1219200"/>
            <a:ext cx="5715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371600" y="2590800"/>
            <a:ext cx="2057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667000" y="6019800"/>
            <a:ext cx="1981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553200" y="5943600"/>
            <a:ext cx="1600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752600" y="1981200"/>
            <a:ext cx="1600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 of Mitochondria and Chloroplasts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organelles are believed to have once been free-living bacteria that were engulfed by a larger cell.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Origin of Mitochondria and Chloroplasts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Evidence:</a:t>
            </a:r>
          </a:p>
          <a:p>
            <a:pPr lvl="1"/>
            <a:r>
              <a:rPr lang="en-US"/>
              <a:t>Each have their own DNA</a:t>
            </a:r>
          </a:p>
          <a:p>
            <a:pPr lvl="1"/>
            <a:r>
              <a:rPr lang="en-US"/>
              <a:t>Their ribosomes resemble bacterial ribosomes</a:t>
            </a:r>
          </a:p>
          <a:p>
            <a:pPr lvl="1"/>
            <a:r>
              <a:rPr lang="en-US"/>
              <a:t>Each can divide on its own</a:t>
            </a:r>
          </a:p>
          <a:p>
            <a:pPr lvl="1"/>
            <a:r>
              <a:rPr lang="en-US"/>
              <a:t>Mitochondria are same size as bacteria</a:t>
            </a:r>
          </a:p>
          <a:p>
            <a:pPr lvl="1"/>
            <a:r>
              <a:rPr lang="en-US"/>
              <a:t>Each have more than one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Junctions </a:t>
            </a:r>
            <a:r>
              <a:rPr lang="en-US" sz="2400"/>
              <a:t>(4.18)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Plasma membrane proteins connect neighboring cells  - called cell junctions</a:t>
            </a:r>
          </a:p>
          <a:p>
            <a:pPr marL="990600" lvl="1" indent="-533400"/>
            <a:r>
              <a:rPr lang="en-US"/>
              <a:t>Plant cells – plasmodesmata provide channels between cells</a:t>
            </a:r>
          </a:p>
          <a:p>
            <a:pPr marL="990600" lvl="1" indent="-533400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Junctions </a:t>
            </a:r>
            <a:r>
              <a:rPr lang="en-US" sz="2400"/>
              <a:t>(4.18)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3 types of cell junctions in animal cells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Tight junctions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Anchoring junctions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Gap junctions</a:t>
            </a:r>
          </a:p>
          <a:p>
            <a:pPr marL="990600" lvl="1" indent="-5334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Junctions</a:t>
            </a:r>
            <a:endParaRPr lang="en-US" sz="240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Tight junctions – membrane proteins seal neighboring cells so that water soluble substances cannot cross between them</a:t>
            </a:r>
          </a:p>
          <a:p>
            <a:pPr marL="990600" lvl="1" indent="-533400">
              <a:buFontTx/>
              <a:buChar char="•"/>
            </a:pPr>
            <a:r>
              <a:rPr lang="en-US"/>
              <a:t>See between stomach cells</a:t>
            </a:r>
          </a:p>
          <a:p>
            <a:pPr marL="990600" lvl="1" indent="-5334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Junctions</a:t>
            </a:r>
            <a:endParaRPr lang="en-US" sz="24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ct val="0"/>
              </a:spcBef>
              <a:buClr>
                <a:schemeClr val="tx1"/>
              </a:buClr>
              <a:buFontTx/>
              <a:buAutoNum type="arabicPeriod" startAt="2"/>
            </a:pPr>
            <a:r>
              <a:rPr lang="en-US"/>
              <a:t>Anchoring junctions – cytoskeleton fibers join cells in tissues that need to stretch</a:t>
            </a:r>
          </a:p>
          <a:p>
            <a:pPr marL="990600" lvl="1" indent="-53340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/>
              <a:t>See between heart, skin, and muscle cells</a:t>
            </a:r>
          </a:p>
          <a:p>
            <a:pPr marL="609600" indent="-609600">
              <a:spcBef>
                <a:spcPct val="0"/>
              </a:spcBef>
              <a:buClr>
                <a:schemeClr val="tx1"/>
              </a:buClr>
            </a:pPr>
            <a:endParaRPr lang="en-US"/>
          </a:p>
          <a:p>
            <a:pPr marL="609600" indent="-609600">
              <a:spcBef>
                <a:spcPct val="0"/>
              </a:spcBef>
              <a:buClr>
                <a:schemeClr val="tx1"/>
              </a:buClr>
              <a:buFontTx/>
              <a:buAutoNum type="arabicPeriod" startAt="3"/>
            </a:pPr>
            <a:r>
              <a:rPr lang="en-US"/>
              <a:t>Gap junctions – membrane proteins on neighboring cells link to form channels</a:t>
            </a:r>
          </a:p>
          <a:p>
            <a:pPr marL="990600" lvl="1" indent="-53340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/>
              <a:t>This links the cytoplasm of adjoining cells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525463"/>
            <a:ext cx="7010400" cy="6265862"/>
          </a:xfrm>
          <a:noFill/>
          <a:ln/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Gap junction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5791200" y="2514600"/>
            <a:ext cx="2362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Anchoring junction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5638800" y="1527175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Tight junction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Cell Junctions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Plasmodesmata</a:t>
            </a:r>
            <a:r>
              <a:rPr lang="en-US"/>
              <a:t> form channels between neighboring plant cells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All Cells have:</a:t>
            </a:r>
          </a:p>
          <a:p>
            <a:pPr lvl="1"/>
            <a:r>
              <a:rPr lang="en-US" sz="3600"/>
              <a:t>an outermost plasma membrane</a:t>
            </a:r>
          </a:p>
          <a:p>
            <a:pPr lvl="1"/>
            <a:r>
              <a:rPr lang="en-US" sz="3600"/>
              <a:t>genetic material in the form of DNA </a:t>
            </a:r>
          </a:p>
          <a:p>
            <a:pPr lvl="1"/>
            <a:r>
              <a:rPr lang="en-US" sz="3600"/>
              <a:t>cytoplasm with ribosomes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227013"/>
            <a:ext cx="8061325" cy="6402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804988" y="1870075"/>
            <a:ext cx="95408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Vacuole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783388" y="604838"/>
            <a:ext cx="10207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Walls</a:t>
            </a:r>
          </a:p>
          <a:p>
            <a:r>
              <a:rPr lang="en-US" sz="1600" b="1">
                <a:solidFill>
                  <a:srgbClr val="000000"/>
                </a:solidFill>
              </a:rPr>
              <a:t>of two</a:t>
            </a:r>
          </a:p>
          <a:p>
            <a:r>
              <a:rPr lang="en-US" sz="1600" b="1">
                <a:solidFill>
                  <a:srgbClr val="000000"/>
                </a:solidFill>
              </a:rPr>
              <a:t>adjacent</a:t>
            </a:r>
          </a:p>
          <a:p>
            <a:r>
              <a:rPr lang="en-US" sz="1600" b="1">
                <a:solidFill>
                  <a:srgbClr val="000000"/>
                </a:solidFill>
              </a:rPr>
              <a:t>plant cells</a:t>
            </a:r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5392738" y="660400"/>
            <a:ext cx="1312862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 flipH="1" flipV="1">
            <a:off x="5418138" y="431800"/>
            <a:ext cx="1287462" cy="287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527800" y="2543175"/>
            <a:ext cx="16906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Plasmodesmata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6027738" y="1651000"/>
            <a:ext cx="441325" cy="990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H="1" flipV="1">
            <a:off x="5689600" y="2420938"/>
            <a:ext cx="779463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 flipH="1">
            <a:off x="6342063" y="2811463"/>
            <a:ext cx="896937" cy="2073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825500" y="3935413"/>
            <a:ext cx="1343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Layers</a:t>
            </a:r>
          </a:p>
          <a:p>
            <a:r>
              <a:rPr lang="en-US" sz="1600" b="1">
                <a:solidFill>
                  <a:srgbClr val="000000"/>
                </a:solidFill>
              </a:rPr>
              <a:t>of one plant</a:t>
            </a:r>
          </a:p>
          <a:p>
            <a:r>
              <a:rPr lang="en-US" sz="1600" b="1">
                <a:solidFill>
                  <a:srgbClr val="000000"/>
                </a:solidFill>
              </a:rPr>
              <a:t>cell wall</a:t>
            </a:r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>
            <a:off x="1676400" y="4572000"/>
            <a:ext cx="34528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1938338" y="5172075"/>
            <a:ext cx="218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825500" y="5051425"/>
            <a:ext cx="1343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825500" y="5829300"/>
            <a:ext cx="19018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Plasma membrane</a:t>
            </a:r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>
            <a:off x="2709863" y="5959475"/>
            <a:ext cx="2955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 flipV="1">
            <a:off x="5130800" y="44831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 flipV="1">
            <a:off x="4656138" y="4398963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Line 19"/>
          <p:cNvSpPr>
            <a:spLocks noChangeShapeType="1"/>
          </p:cNvSpPr>
          <p:nvPr/>
        </p:nvSpPr>
        <p:spPr bwMode="auto">
          <a:xfrm flipV="1">
            <a:off x="5586413" y="4398963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Line 20"/>
          <p:cNvSpPr>
            <a:spLocks noChangeShapeType="1"/>
          </p:cNvSpPr>
          <p:nvPr/>
        </p:nvSpPr>
        <p:spPr bwMode="auto">
          <a:xfrm>
            <a:off x="4656138" y="4487863"/>
            <a:ext cx="931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819400"/>
            <a:ext cx="35541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Blackadder ITC" pitchFamily="82" charset="0"/>
              </a:rPr>
              <a:t>Thank You </a:t>
            </a:r>
            <a:endParaRPr lang="en-US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1. Plasma Membrane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3200"/>
              <a:t>All membranes are phospholipid bilayers with embedded proteins</a:t>
            </a:r>
          </a:p>
          <a:p>
            <a:pPr lvl="2"/>
            <a:endParaRPr lang="en-US" sz="3200"/>
          </a:p>
          <a:p>
            <a:pPr lvl="2"/>
            <a:r>
              <a:rPr lang="en-US" sz="3200"/>
              <a:t> The outer plasma membrane </a:t>
            </a:r>
          </a:p>
          <a:p>
            <a:pPr lvl="3"/>
            <a:r>
              <a:rPr lang="en-US" sz="2800"/>
              <a:t>isolates cell contents</a:t>
            </a:r>
          </a:p>
          <a:p>
            <a:pPr lvl="3"/>
            <a:r>
              <a:rPr lang="en-US" sz="2800"/>
              <a:t>controls what gets in and out of the cell</a:t>
            </a:r>
          </a:p>
          <a:p>
            <a:pPr lvl="3"/>
            <a:r>
              <a:rPr lang="en-US" sz="2800"/>
              <a:t>receives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2028</Words>
  <Application>Microsoft Office PowerPoint</Application>
  <PresentationFormat>On-screen Show (4:3)</PresentationFormat>
  <Paragraphs>391</Paragraphs>
  <Slides>81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Ripple</vt:lpstr>
      <vt:lpstr>Cell Structure and Function</vt:lpstr>
      <vt:lpstr>Chapter Outline</vt:lpstr>
      <vt:lpstr>History of Cell Theory</vt:lpstr>
      <vt:lpstr>Cell Theory</vt:lpstr>
      <vt:lpstr>Observing Cells (4.1)</vt:lpstr>
      <vt:lpstr>Observing Cells (4.1)</vt:lpstr>
      <vt:lpstr>Slide 7</vt:lpstr>
      <vt:lpstr>Cell Structure</vt:lpstr>
      <vt:lpstr>1. Plasma Membrane</vt:lpstr>
      <vt:lpstr>2.  Genetic material in the form of DNA</vt:lpstr>
      <vt:lpstr>3.  Cytoplasm with ribosomes</vt:lpstr>
      <vt:lpstr>Cell Structure</vt:lpstr>
      <vt:lpstr>Why Are Cells So Small? (4.2)</vt:lpstr>
      <vt:lpstr>Why Are Cells So Small?</vt:lpstr>
      <vt:lpstr>Why Are Cells So Small?</vt:lpstr>
      <vt:lpstr>Prokaryotic Cell Structure</vt:lpstr>
      <vt:lpstr>Prokaryotic Cell Structure</vt:lpstr>
      <vt:lpstr>Prokaryotic Cell</vt:lpstr>
      <vt:lpstr>Slide 19</vt:lpstr>
      <vt:lpstr>Slide 20</vt:lpstr>
      <vt:lpstr>Eukaryotic Cells</vt:lpstr>
      <vt:lpstr>Slide 22</vt:lpstr>
      <vt:lpstr>Nucleus (4.5)</vt:lpstr>
      <vt:lpstr>Nucleus</vt:lpstr>
      <vt:lpstr>Slide 25</vt:lpstr>
      <vt:lpstr>Nucleus</vt:lpstr>
      <vt:lpstr>Nucleus</vt:lpstr>
      <vt:lpstr>Slide 28</vt:lpstr>
      <vt:lpstr>Endomembrane System (4.6 – 4.9)</vt:lpstr>
      <vt:lpstr>Structures of the Endomembrane System</vt:lpstr>
      <vt:lpstr>Slide 31</vt:lpstr>
      <vt:lpstr>Endoplasmic Reticulum (ER) </vt:lpstr>
      <vt:lpstr>Endoplasmic Reticulum</vt:lpstr>
      <vt:lpstr>Endoplasmic Reticulum</vt:lpstr>
      <vt:lpstr>Endomembrane System</vt:lpstr>
      <vt:lpstr>Golgi Apparatus</vt:lpstr>
      <vt:lpstr>Slide 37</vt:lpstr>
      <vt:lpstr>Golgi Apparatus</vt:lpstr>
      <vt:lpstr>Golgi Apparatus</vt:lpstr>
      <vt:lpstr>Golgi Apparatus</vt:lpstr>
      <vt:lpstr>Transport Vesicles</vt:lpstr>
      <vt:lpstr>Endomembrane System</vt:lpstr>
      <vt:lpstr>Endomembrane System</vt:lpstr>
      <vt:lpstr>Endomembrane System</vt:lpstr>
      <vt:lpstr>Vesicles</vt:lpstr>
      <vt:lpstr>Lysosomes (4.10)</vt:lpstr>
      <vt:lpstr>Lysosomes (4.11)</vt:lpstr>
      <vt:lpstr>Mitochondria (4.15)</vt:lpstr>
      <vt:lpstr>Mitochondria</vt:lpstr>
      <vt:lpstr>Mitochondria</vt:lpstr>
      <vt:lpstr>Mitochondria (4.15)</vt:lpstr>
      <vt:lpstr>Mitochondria</vt:lpstr>
      <vt:lpstr>Slide 53</vt:lpstr>
      <vt:lpstr>Vacuoles (4.12)</vt:lpstr>
      <vt:lpstr>Cytoskeleton (4.16, 4.17)</vt:lpstr>
      <vt:lpstr>Cytoskeleton</vt:lpstr>
      <vt:lpstr>Microfilaments</vt:lpstr>
      <vt:lpstr>Cytoskeleton</vt:lpstr>
      <vt:lpstr>Cytoskeleton</vt:lpstr>
      <vt:lpstr>Slide 60</vt:lpstr>
      <vt:lpstr>Plant Cell Structures</vt:lpstr>
      <vt:lpstr>Chloroplasts (4.14)</vt:lpstr>
      <vt:lpstr>Slide 63</vt:lpstr>
      <vt:lpstr>Plastids/Vacuoles in Plants</vt:lpstr>
      <vt:lpstr>Central Vacuole</vt:lpstr>
      <vt:lpstr>Central Vacuole</vt:lpstr>
      <vt:lpstr>Slide 67</vt:lpstr>
      <vt:lpstr>Cell Wall</vt:lpstr>
      <vt:lpstr>Plant Cell TEM</vt:lpstr>
      <vt:lpstr>Typical Plant Cell</vt:lpstr>
      <vt:lpstr>Typical Plant Cell –add the labels</vt:lpstr>
      <vt:lpstr>Origin of Mitochondria and Chloroplasts</vt:lpstr>
      <vt:lpstr>Proposed Origin of Mitochondria and Chloroplasts </vt:lpstr>
      <vt:lpstr>Cell Junctions (4.18)</vt:lpstr>
      <vt:lpstr>Cell Junctions (4.18)</vt:lpstr>
      <vt:lpstr>Cell Junctions</vt:lpstr>
      <vt:lpstr>Cell Junctions</vt:lpstr>
      <vt:lpstr>Slide 78</vt:lpstr>
      <vt:lpstr>Plant Cell Junctions</vt:lpstr>
      <vt:lpstr>Slide 80</vt:lpstr>
      <vt:lpstr>Slide 81</vt:lpstr>
    </vt:vector>
  </TitlesOfParts>
  <Company>University of Maine at Augusta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and Function</dc:title>
  <dc:creator>SBAK</dc:creator>
  <cp:lastModifiedBy>admin</cp:lastModifiedBy>
  <cp:revision>88</cp:revision>
  <dcterms:created xsi:type="dcterms:W3CDTF">2002-10-07T13:06:33Z</dcterms:created>
  <dcterms:modified xsi:type="dcterms:W3CDTF">2022-04-22T08:52:04Z</dcterms:modified>
</cp:coreProperties>
</file>